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7" r:id="rId4"/>
    <p:sldId id="262" r:id="rId5"/>
    <p:sldId id="281" r:id="rId6"/>
    <p:sldId id="275" r:id="rId7"/>
    <p:sldId id="282" r:id="rId8"/>
    <p:sldId id="278" r:id="rId9"/>
    <p:sldId id="276" r:id="rId10"/>
    <p:sldId id="277" r:id="rId11"/>
    <p:sldId id="279" r:id="rId12"/>
    <p:sldId id="280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T Extra" panose="05050102010205020202" pitchFamily="18" charset="2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T Extra" panose="05050102010205020202" pitchFamily="18" charset="2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T Extra" panose="05050102010205020202" pitchFamily="18" charset="2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T Extra" panose="05050102010205020202" pitchFamily="18" charset="2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T Extra" panose="05050102010205020202" pitchFamily="18" charset="2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MT Extra" panose="05050102010205020202" pitchFamily="18" charset="2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MT Extra" panose="05050102010205020202" pitchFamily="18" charset="2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MT Extra" panose="05050102010205020202" pitchFamily="18" charset="2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MT Extra" panose="05050102010205020202" pitchFamily="18" charset="2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6600CC"/>
    <a:srgbClr val="0000FF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00" autoAdjust="0"/>
  </p:normalViewPr>
  <p:slideViewPr>
    <p:cSldViewPr>
      <p:cViewPr varScale="1">
        <p:scale>
          <a:sx n="109" d="100"/>
          <a:sy n="109" d="100"/>
        </p:scale>
        <p:origin x="111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2245A64-F6E3-41B4-9AB0-5FE433B004DD}" type="datetimeFigureOut">
              <a:rPr lang="en-US"/>
              <a:pPr>
                <a:defRPr/>
              </a:pPr>
              <a:t>10/11/2019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EAD371-8FAC-42A7-B727-066E2E6F515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De Broglie late in his aristrocratic career decided to study physics and he wrote a doctoral thesis trying to get a more reasonable picture for Bohr. De Broglie went back to an earlier notion that discreteness came from waves – like the modes of a string – so he wondered if electrons in atoms had anything to do with the waves of a string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9pPr>
          </a:lstStyle>
          <a:p>
            <a:fld id="{E2D0BA6E-27FA-4554-A4B7-A5D4CB3BEA0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And he realized something very simple. If the electron were a wave (or had wave-like character) and the allowed orbits were standing waves of the electrons in a circle. Then Bohrs condition of angular momentum quantization states that the wave-length of the electron must be related to its momentum. Incidentally it is the same relation for photons.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9pPr>
          </a:lstStyle>
          <a:p>
            <a:fld id="{B79529CB-AF70-455E-B4E8-8EFEA559E3F3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So what is this length-scale that we are talking about – really small for even the smallest things……But we have measured this scale before – anyone remember when? Diffraction!!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T Extra" panose="05050102010205020202" pitchFamily="18" charset="2"/>
                <a:cs typeface="Arial" panose="020B0604020202020204" pitchFamily="34" charset="0"/>
              </a:defRPr>
            </a:lvl9pPr>
          </a:lstStyle>
          <a:p>
            <a:fld id="{64D52526-1DEB-4204-8031-B957AB204241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F427246-271B-4BD1-828A-FAA5A6D5781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34661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836DE4-2AF7-4DF8-962A-8B474C1886A4}" type="slidenum">
              <a:rPr lang="en-US" altLang="en-US">
                <a:latin typeface="MT Extra" panose="05050102010205020202" pitchFamily="18" charset="2"/>
              </a:rPr>
              <a:pPr/>
              <a:t>7</a:t>
            </a:fld>
            <a:endParaRPr lang="en-US" altLang="en-US">
              <a:latin typeface="MT Extra" panose="05050102010205020202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27294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0348E2-0D72-4102-B43C-3F0E77F1C296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232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3FE9534-23B6-4E90-88A1-CE3F9B757BCA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410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7E91D6-7BD5-4FAB-926B-A632B12C11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244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99FF00-0479-455D-919A-C4BC3ED412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0999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0A582B-DA9D-4A7D-80F9-E4A22D04DD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761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71F763-31F2-411B-86B8-803E942402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5596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4221ED-3048-44AF-BAC2-3592CF3497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818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1426AA-442E-4D3F-8628-E45BC5B388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9836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B5950C-AFE9-4B2B-848B-87B0EF9E60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910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6AE994-4E22-498C-8046-D0D33DE5FD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074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ABBC53-4C83-4FA2-8228-CEF0C81BCE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442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22B739-690E-4E36-8C2E-3A217F81D9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A59FA-2653-4732-B64D-30E17F4F12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152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fld id="{A8E14603-82F9-4D0C-9B89-AE11EEF4E39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0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33.wmf"/><Relationship Id="rId4" Type="http://schemas.openxmlformats.org/officeDocument/2006/relationships/image" Target="../media/image34.gif"/><Relationship Id="rId9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image" Target="../media/image6.jpe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4.wmf"/><Relationship Id="rId4" Type="http://schemas.openxmlformats.org/officeDocument/2006/relationships/image" Target="../media/image5.jpeg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tachi.com/rd/portal/highlight/quantum/doubleslit/index.html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 descr="Grt_wave_KH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648200"/>
            <a:ext cx="8839200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1447800" y="2819400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>
                <a:latin typeface="Comic Sans MS" panose="030F0702030302020204" pitchFamily="66" charset="0"/>
              </a:rPr>
              <a:t>deBroglie</a:t>
            </a:r>
            <a:r>
              <a:rPr lang="en-US" altLang="en-US" sz="1800" dirty="0">
                <a:latin typeface="Comic Sans MS" panose="030F0702030302020204" pitchFamily="66" charset="0"/>
              </a:rPr>
              <a:t> and his matter waves, and its consequences for physics and our concept of reality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19793" y="762000"/>
            <a:ext cx="55331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deBroglie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“Matter Waves” 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wp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41524"/>
            <a:ext cx="4114800" cy="3935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WordArt 5"/>
          <p:cNvSpPr>
            <a:spLocks noChangeArrowheads="1" noChangeShapeType="1" noTextEdit="1"/>
          </p:cNvSpPr>
          <p:nvPr/>
        </p:nvSpPr>
        <p:spPr bwMode="auto">
          <a:xfrm>
            <a:off x="685798" y="146224"/>
            <a:ext cx="7477125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Anatomy of a classical travelling wave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15307" y="4495800"/>
                <a:ext cx="2817887" cy="5279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𝜆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𝑣𝑡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5307" y="4495800"/>
                <a:ext cx="2817887" cy="5279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27431" y="5113818"/>
                <a:ext cx="76187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431" y="5113818"/>
                <a:ext cx="761875" cy="518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785689" y="5188454"/>
            <a:ext cx="1474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Wavenumber: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441085" y="5234620"/>
                <a:ext cx="7416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𝑣</m:t>
                      </m:r>
                    </m:oMath>
                  </m:oMathPara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1085" y="5234620"/>
                <a:ext cx="741678" cy="276999"/>
              </a:xfrm>
              <a:prstGeom prst="rect">
                <a:avLst/>
              </a:prstGeom>
              <a:blipFill>
                <a:blip r:embed="rId5"/>
                <a:stretch>
                  <a:fillRect l="-10744" t="-2222" r="-4132" b="-3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701681" y="5188454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harmonic waves satisfy: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719889" y="5234619"/>
                <a:ext cx="8622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</m:oMath>
                  </m:oMathPara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9889" y="5234619"/>
                <a:ext cx="862224" cy="276999"/>
              </a:xfrm>
              <a:prstGeom prst="rect">
                <a:avLst/>
              </a:prstGeom>
              <a:blipFill>
                <a:blip r:embed="rId6"/>
                <a:stretch>
                  <a:fillRect l="-9155" t="-2222" r="-5634" b="-3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384811" y="5676648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777037" y="5601082"/>
                <a:ext cx="2186111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𝑘𝑣</m:t>
                      </m:r>
                    </m:oMath>
                  </m:oMathPara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7037" y="5601082"/>
                <a:ext cx="2186111" cy="52046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191907" y="6119265"/>
                <a:ext cx="283084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𝒚</m:t>
                      </m:r>
                      <m:d>
                        <m:d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0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func>
                        <m:func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𝒌𝒙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𝝎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907" y="6119265"/>
                <a:ext cx="2830840" cy="307777"/>
              </a:xfrm>
              <a:prstGeom prst="rect">
                <a:avLst/>
              </a:prstGeom>
              <a:blipFill>
                <a:blip r:embed="rId8"/>
                <a:stretch>
                  <a:fillRect l="-1940" b="-2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273429" y="61076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Hence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74410" y="1295400"/>
            <a:ext cx="219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Fixed time (snapshot)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60496" y="3226403"/>
            <a:ext cx="151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Fixed location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2784129" y="732487"/>
                <a:ext cx="11937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129" y="732487"/>
                <a:ext cx="1193788" cy="276999"/>
              </a:xfrm>
              <a:prstGeom prst="rect">
                <a:avLst/>
              </a:prstGeom>
              <a:blipFill>
                <a:blip r:embed="rId9"/>
                <a:stretch>
                  <a:fillRect l="-4082" b="-2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2784129" y="2636794"/>
                <a:ext cx="1227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129" y="2636794"/>
                <a:ext cx="1227003" cy="276999"/>
              </a:xfrm>
              <a:prstGeom prst="rect">
                <a:avLst/>
              </a:prstGeom>
              <a:blipFill>
                <a:blip r:embed="rId10"/>
                <a:stretch>
                  <a:fillRect l="-3980" b="-2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7508072" y="1387733"/>
                <a:ext cx="1881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8072" y="1387733"/>
                <a:ext cx="188128" cy="276999"/>
              </a:xfrm>
              <a:prstGeom prst="rect">
                <a:avLst/>
              </a:prstGeom>
              <a:blipFill>
                <a:blip r:embed="rId11"/>
                <a:stretch>
                  <a:fillRect l="-16129" r="-12903"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7414008" y="3272995"/>
                <a:ext cx="1547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</m:t>
                      </m:r>
                    </m:oMath>
                  </m:oMathPara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4008" y="3272995"/>
                <a:ext cx="154722" cy="276999"/>
              </a:xfrm>
              <a:prstGeom prst="rect">
                <a:avLst/>
              </a:prstGeom>
              <a:blipFill>
                <a:blip r:embed="rId12"/>
                <a:stretch>
                  <a:fillRect l="-26923" r="-26923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194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superpositionstandi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148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4" descr="destructive_interferen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0" r="12000"/>
          <a:stretch>
            <a:fillRect/>
          </a:stretch>
        </p:blipFill>
        <p:spPr bwMode="auto">
          <a:xfrm>
            <a:off x="228600" y="228600"/>
            <a:ext cx="43434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WordArt 6"/>
          <p:cNvSpPr>
            <a:spLocks noChangeArrowheads="1" noChangeShapeType="1" noTextEdit="1"/>
          </p:cNvSpPr>
          <p:nvPr/>
        </p:nvSpPr>
        <p:spPr bwMode="auto">
          <a:xfrm>
            <a:off x="5410200" y="381000"/>
            <a:ext cx="30956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Interference</a:t>
            </a: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5029200" y="1295400"/>
            <a:ext cx="381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waves can interfere (add or cancel)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852372" y="2274010"/>
                <a:ext cx="397730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Two solutions to a 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linear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wave equation: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372" y="2274010"/>
                <a:ext cx="3977307" cy="646331"/>
              </a:xfrm>
              <a:prstGeom prst="rect">
                <a:avLst/>
              </a:prstGeom>
              <a:blipFill>
                <a:blip r:embed="rId5"/>
                <a:stretch>
                  <a:fillRect l="-920" t="-4717" r="-92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875254" y="3104273"/>
                <a:ext cx="4038285" cy="944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Any linear combination is also a solution </a:t>
                </a:r>
              </a:p>
              <a:p>
                <a:pPr algn="ctr"/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the wave equation: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𝑠𝑢𝑝𝑒𝑟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254" y="3104273"/>
                <a:ext cx="4038285" cy="944746"/>
              </a:xfrm>
              <a:prstGeom prst="rect">
                <a:avLst/>
              </a:prstGeom>
              <a:blipFill>
                <a:blip r:embed="rId6"/>
                <a:stretch>
                  <a:fillRect l="-906" t="-3226" r="-755" b="-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165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superpositionbea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7526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5029200" y="2286000"/>
            <a:ext cx="274320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mic Sans MS" panose="030F0702030302020204" pitchFamily="66" charset="0"/>
              </a:rPr>
              <a:t>“Beats” occur when you add two waves of slightly different frequency.  They will interfere constructively in some areas and destructively in others.</a:t>
            </a:r>
          </a:p>
        </p:txBody>
      </p:sp>
      <p:graphicFrame>
        <p:nvGraphicFramePr>
          <p:cNvPr id="8196" name="Object 7"/>
          <p:cNvGraphicFramePr>
            <a:graphicFrameLocks noChangeAspect="1"/>
          </p:cNvGraphicFramePr>
          <p:nvPr/>
        </p:nvGraphicFramePr>
        <p:xfrm>
          <a:off x="609600" y="685800"/>
          <a:ext cx="6791325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0" name="Equation" r:id="rId5" imgW="4013200" imgH="863600" progId="Equation.3">
                  <p:embed/>
                </p:oleObj>
              </mc:Choice>
              <mc:Fallback>
                <p:oleObj name="Equation" r:id="rId5" imgW="4013200" imgH="863600" progId="Equation.3">
                  <p:embed/>
                  <p:pic>
                    <p:nvPicPr>
                      <p:cNvPr id="819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685800"/>
                        <a:ext cx="6791325" cy="146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381000" y="152400"/>
            <a:ext cx="640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Interefering waves, generally…</a:t>
            </a:r>
          </a:p>
        </p:txBody>
      </p:sp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304800" y="4419600"/>
            <a:ext cx="807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Can be interpreted as a sinusoidal envelope:</a:t>
            </a:r>
          </a:p>
        </p:txBody>
      </p:sp>
      <p:graphicFrame>
        <p:nvGraphicFramePr>
          <p:cNvPr id="8199" name="Object 10"/>
          <p:cNvGraphicFramePr>
            <a:graphicFrameLocks noChangeAspect="1"/>
          </p:cNvGraphicFramePr>
          <p:nvPr/>
        </p:nvGraphicFramePr>
        <p:xfrm>
          <a:off x="5562600" y="4267200"/>
          <a:ext cx="2130425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1" name="Equation" r:id="rId7" imgW="1320227" imgH="431613" progId="Equation.3">
                  <p:embed/>
                </p:oleObj>
              </mc:Choice>
              <mc:Fallback>
                <p:oleObj name="Equation" r:id="rId7" imgW="1320227" imgH="431613" progId="Equation.3">
                  <p:embed/>
                  <p:pic>
                    <p:nvPicPr>
                      <p:cNvPr id="819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267200"/>
                        <a:ext cx="2130425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Text Box 11"/>
          <p:cNvSpPr txBox="1">
            <a:spLocks noChangeArrowheads="1"/>
          </p:cNvSpPr>
          <p:nvPr/>
        </p:nvSpPr>
        <p:spPr bwMode="auto">
          <a:xfrm>
            <a:off x="152400" y="5181600"/>
            <a:ext cx="807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Modulating a high frequency wave within the envelope:</a:t>
            </a:r>
          </a:p>
        </p:txBody>
      </p:sp>
      <p:graphicFrame>
        <p:nvGraphicFramePr>
          <p:cNvPr id="8201" name="Object 12"/>
          <p:cNvGraphicFramePr>
            <a:graphicFrameLocks noChangeAspect="1"/>
          </p:cNvGraphicFramePr>
          <p:nvPr/>
        </p:nvGraphicFramePr>
        <p:xfrm>
          <a:off x="5943600" y="5029200"/>
          <a:ext cx="3043238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2" name="Equation" r:id="rId9" imgW="1892300" imgH="431800" progId="Equation.3">
                  <p:embed/>
                </p:oleObj>
              </mc:Choice>
              <mc:Fallback>
                <p:oleObj name="Equation" r:id="rId9" imgW="1892300" imgH="431800" progId="Equation.3">
                  <p:embed/>
                  <p:pic>
                    <p:nvPicPr>
                      <p:cNvPr id="8201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029200"/>
                        <a:ext cx="3043238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768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debrogl_at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66"/>
          <a:stretch>
            <a:fillRect/>
          </a:stretch>
        </p:blipFill>
        <p:spPr bwMode="auto">
          <a:xfrm>
            <a:off x="228600" y="3657600"/>
            <a:ext cx="3235325" cy="303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WordArt 5"/>
          <p:cNvSpPr>
            <a:spLocks noChangeArrowheads="1" noChangeShapeType="1" noTextEdit="1"/>
          </p:cNvSpPr>
          <p:nvPr/>
        </p:nvSpPr>
        <p:spPr bwMode="auto">
          <a:xfrm>
            <a:off x="381000" y="304800"/>
            <a:ext cx="7877175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Why quantization of angular momentum?</a:t>
            </a:r>
          </a:p>
        </p:txBody>
      </p:sp>
      <p:graphicFrame>
        <p:nvGraphicFramePr>
          <p:cNvPr id="3076" name="Object 6"/>
          <p:cNvGraphicFramePr>
            <a:graphicFrameLocks noChangeAspect="1"/>
          </p:cNvGraphicFramePr>
          <p:nvPr/>
        </p:nvGraphicFramePr>
        <p:xfrm>
          <a:off x="5486400" y="990600"/>
          <a:ext cx="31242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Equation" r:id="rId5" imgW="1434477" imgH="406224" progId="Equation.3">
                  <p:embed/>
                </p:oleObj>
              </mc:Choice>
              <mc:Fallback>
                <p:oleObj name="Equation" r:id="rId5" imgW="1434477" imgH="406224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990600"/>
                        <a:ext cx="3124200" cy="8842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5105400" y="2057400"/>
            <a:ext cx="3733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i="1"/>
              <a:t>an integer number of wavelengths fits into the circular orbit</a:t>
            </a:r>
          </a:p>
        </p:txBody>
      </p:sp>
      <p:graphicFrame>
        <p:nvGraphicFramePr>
          <p:cNvPr id="3078" name="Object 9"/>
          <p:cNvGraphicFramePr>
            <a:graphicFrameLocks noChangeAspect="1"/>
          </p:cNvGraphicFramePr>
          <p:nvPr/>
        </p:nvGraphicFramePr>
        <p:xfrm>
          <a:off x="6324600" y="2895600"/>
          <a:ext cx="12192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Equation" r:id="rId7" imgW="583693" imgH="177646" progId="Equation.3">
                  <p:embed/>
                </p:oleObj>
              </mc:Choice>
              <mc:Fallback>
                <p:oleObj name="Equation" r:id="rId7" imgW="583693" imgH="177646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895600"/>
                        <a:ext cx="1219200" cy="3714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Text Box 10"/>
          <p:cNvSpPr txBox="1">
            <a:spLocks noChangeArrowheads="1"/>
          </p:cNvSpPr>
          <p:nvPr/>
        </p:nvSpPr>
        <p:spPr bwMode="auto">
          <a:xfrm>
            <a:off x="5029200" y="3429000"/>
            <a:ext cx="3733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i="1"/>
              <a:t>where</a:t>
            </a:r>
          </a:p>
        </p:txBody>
      </p:sp>
      <p:graphicFrame>
        <p:nvGraphicFramePr>
          <p:cNvPr id="3080" name="Object 11"/>
          <p:cNvGraphicFramePr>
            <a:graphicFrameLocks noChangeAspect="1"/>
          </p:cNvGraphicFramePr>
          <p:nvPr/>
        </p:nvGraphicFramePr>
        <p:xfrm>
          <a:off x="6477000" y="3962400"/>
          <a:ext cx="874713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Equation" r:id="rId9" imgW="419100" imgH="419100" progId="Equation.3">
                  <p:embed/>
                </p:oleObj>
              </mc:Choice>
              <mc:Fallback>
                <p:oleObj name="Equation" r:id="rId9" imgW="419100" imgH="4191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962400"/>
                        <a:ext cx="874713" cy="8747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1" name="Text Box 12"/>
          <p:cNvSpPr txBox="1">
            <a:spLocks noChangeArrowheads="1"/>
          </p:cNvSpPr>
          <p:nvPr/>
        </p:nvSpPr>
        <p:spPr bwMode="auto">
          <a:xfrm>
            <a:off x="5029200" y="5029200"/>
            <a:ext cx="3733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i="1">
                <a:latin typeface="SymbolPS" pitchFamily="18" charset="2"/>
              </a:rPr>
              <a:t>l</a:t>
            </a:r>
            <a:r>
              <a:rPr lang="en-US" altLang="en-US" sz="1800" i="1"/>
              <a:t> is the de Broglie wavelength</a:t>
            </a:r>
          </a:p>
        </p:txBody>
      </p:sp>
      <p:pic>
        <p:nvPicPr>
          <p:cNvPr id="3082" name="Picture 13" descr="deBroglie_noninteg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066800"/>
            <a:ext cx="3009900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4"/>
          <p:cNvSpPr>
            <a:spLocks noChangeArrowheads="1" noChangeShapeType="1" noTextEdit="1"/>
          </p:cNvSpPr>
          <p:nvPr/>
        </p:nvSpPr>
        <p:spPr bwMode="auto">
          <a:xfrm>
            <a:off x="609600" y="304800"/>
            <a:ext cx="72771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Magnitudes of deBroglie wavelengths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1600200" y="9144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i="1"/>
              <a:t>Particle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6248400" y="914400"/>
            <a:ext cx="1676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i="1" dirty="0"/>
              <a:t>Value of </a:t>
            </a:r>
            <a:r>
              <a:rPr lang="en-US" altLang="en-US" sz="1800" i="1" dirty="0" err="1" smtClean="0">
                <a:latin typeface="SymbolPS" pitchFamily="18" charset="2"/>
              </a:rPr>
              <a:t>l</a:t>
            </a:r>
            <a:r>
              <a:rPr lang="en-US" altLang="en-US" sz="1800" i="1" baseline="-25000" dirty="0" err="1" smtClean="0">
                <a:latin typeface="+mn-lt"/>
              </a:rPr>
              <a:t>dB</a:t>
            </a:r>
            <a:endParaRPr lang="en-US" altLang="en-US" sz="1800" i="1" baseline="-25000" dirty="0">
              <a:latin typeface="+mn-lt"/>
            </a:endParaRPr>
          </a:p>
        </p:txBody>
      </p:sp>
      <p:sp>
        <p:nvSpPr>
          <p:cNvPr id="4101" name="Line 7"/>
          <p:cNvSpPr>
            <a:spLocks noChangeShapeType="1"/>
          </p:cNvSpPr>
          <p:nvPr/>
        </p:nvSpPr>
        <p:spPr bwMode="auto">
          <a:xfrm>
            <a:off x="838200" y="1295400"/>
            <a:ext cx="716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8"/>
          <p:cNvSpPr>
            <a:spLocks noChangeShapeType="1"/>
          </p:cNvSpPr>
          <p:nvPr/>
        </p:nvSpPr>
        <p:spPr bwMode="auto">
          <a:xfrm>
            <a:off x="838200" y="914400"/>
            <a:ext cx="716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685800" y="1524000"/>
            <a:ext cx="320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Electrons of kinetic energy</a:t>
            </a:r>
          </a:p>
        </p:txBody>
      </p:sp>
      <p:sp>
        <p:nvSpPr>
          <p:cNvPr id="4104" name="Text Box 10"/>
          <p:cNvSpPr txBox="1">
            <a:spLocks noChangeArrowheads="1"/>
          </p:cNvSpPr>
          <p:nvPr/>
        </p:nvSpPr>
        <p:spPr bwMode="auto">
          <a:xfrm>
            <a:off x="685800" y="2514600"/>
            <a:ext cx="320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Protons of kinetic energy</a:t>
            </a:r>
          </a:p>
        </p:txBody>
      </p:sp>
      <p:sp>
        <p:nvSpPr>
          <p:cNvPr id="4105" name="Text Box 11"/>
          <p:cNvSpPr txBox="1">
            <a:spLocks noChangeArrowheads="1"/>
          </p:cNvSpPr>
          <p:nvPr/>
        </p:nvSpPr>
        <p:spPr bwMode="auto">
          <a:xfrm>
            <a:off x="685800" y="3733800"/>
            <a:ext cx="320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Thermal neutrons (300K)</a:t>
            </a:r>
          </a:p>
        </p:txBody>
      </p:sp>
      <p:sp>
        <p:nvSpPr>
          <p:cNvPr id="4106" name="Text Box 12"/>
          <p:cNvSpPr txBox="1">
            <a:spLocks noChangeArrowheads="1"/>
          </p:cNvSpPr>
          <p:nvPr/>
        </p:nvSpPr>
        <p:spPr bwMode="auto">
          <a:xfrm>
            <a:off x="685800" y="4267200"/>
            <a:ext cx="3962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mic Sans MS" panose="030F0702030302020204" pitchFamily="66" charset="0"/>
              </a:rPr>
              <a:t>Neutrons of kinetic </a:t>
            </a:r>
            <a:r>
              <a:rPr lang="en-US" altLang="en-US" sz="1800" dirty="0" smtClean="0">
                <a:latin typeface="Comic Sans MS" panose="030F0702030302020204" pitchFamily="66" charset="0"/>
              </a:rPr>
              <a:t>energy 10 MeV</a:t>
            </a:r>
            <a:endParaRPr lang="en-US" altLang="en-US" sz="1800" dirty="0">
              <a:latin typeface="Comic Sans MS" panose="030F0702030302020204" pitchFamily="66" charset="0"/>
            </a:endParaRPr>
          </a:p>
        </p:txBody>
      </p:sp>
      <p:sp>
        <p:nvSpPr>
          <p:cNvPr id="4107" name="Text Box 13"/>
          <p:cNvSpPr txBox="1">
            <a:spLocks noChangeArrowheads="1"/>
          </p:cNvSpPr>
          <p:nvPr/>
        </p:nvSpPr>
        <p:spPr bwMode="auto">
          <a:xfrm>
            <a:off x="685800" y="4876800"/>
            <a:ext cx="320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He atoms at 300K</a:t>
            </a:r>
          </a:p>
        </p:txBody>
      </p:sp>
      <p:sp>
        <p:nvSpPr>
          <p:cNvPr id="4108" name="Text Box 14"/>
          <p:cNvSpPr txBox="1">
            <a:spLocks noChangeArrowheads="1"/>
          </p:cNvSpPr>
          <p:nvPr/>
        </p:nvSpPr>
        <p:spPr bwMode="auto">
          <a:xfrm>
            <a:off x="4191000" y="1600200"/>
            <a:ext cx="1447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 eV       100 eV 10000 eV</a:t>
            </a:r>
          </a:p>
        </p:txBody>
      </p:sp>
      <p:sp>
        <p:nvSpPr>
          <p:cNvPr id="4109" name="Text Box 15"/>
          <p:cNvSpPr txBox="1">
            <a:spLocks noChangeArrowheads="1"/>
          </p:cNvSpPr>
          <p:nvPr/>
        </p:nvSpPr>
        <p:spPr bwMode="auto">
          <a:xfrm>
            <a:off x="6400800" y="1524000"/>
            <a:ext cx="12954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12.2 </a:t>
            </a:r>
            <a:r>
              <a:rPr lang="en-US" altLang="en-US" sz="1800" dirty="0" smtClean="0"/>
              <a:t>Å       </a:t>
            </a:r>
            <a:r>
              <a:rPr lang="en-US" altLang="en-US" sz="1800" dirty="0"/>
              <a:t>1.2 </a:t>
            </a:r>
            <a:r>
              <a:rPr lang="en-US" altLang="en-US" sz="1800" dirty="0" smtClean="0"/>
              <a:t>Å   0.12 Å</a:t>
            </a:r>
            <a:endParaRPr lang="en-US" altLang="en-US" sz="1800" dirty="0"/>
          </a:p>
        </p:txBody>
      </p:sp>
      <p:sp>
        <p:nvSpPr>
          <p:cNvPr id="4110" name="Text Box 16"/>
          <p:cNvSpPr txBox="1">
            <a:spLocks noChangeArrowheads="1"/>
          </p:cNvSpPr>
          <p:nvPr/>
        </p:nvSpPr>
        <p:spPr bwMode="auto">
          <a:xfrm>
            <a:off x="4191000" y="2667000"/>
            <a:ext cx="1447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 keV         1 MeV        1 GeV</a:t>
            </a:r>
          </a:p>
        </p:txBody>
      </p:sp>
      <p:sp>
        <p:nvSpPr>
          <p:cNvPr id="4111" name="Text Box 17"/>
          <p:cNvSpPr txBox="1">
            <a:spLocks noChangeArrowheads="1"/>
          </p:cNvSpPr>
          <p:nvPr/>
        </p:nvSpPr>
        <p:spPr bwMode="auto">
          <a:xfrm>
            <a:off x="6400800" y="2667000"/>
            <a:ext cx="1447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0.009 </a:t>
            </a:r>
            <a:r>
              <a:rPr lang="en-US" altLang="en-US" sz="1800" dirty="0" smtClean="0"/>
              <a:t>Å       </a:t>
            </a:r>
            <a:r>
              <a:rPr lang="en-US" altLang="en-US" sz="1800" dirty="0"/>
              <a:t>28.6 </a:t>
            </a:r>
            <a:r>
              <a:rPr lang="en-US" altLang="en-US" sz="1800" i="1" dirty="0" err="1" smtClean="0"/>
              <a:t>fm</a:t>
            </a:r>
            <a:r>
              <a:rPr lang="en-US" altLang="en-US" sz="1800" dirty="0" smtClean="0"/>
              <a:t>    </a:t>
            </a:r>
            <a:r>
              <a:rPr lang="en-US" altLang="en-US" sz="1800" dirty="0"/>
              <a:t>0.73 </a:t>
            </a:r>
            <a:r>
              <a:rPr lang="en-US" altLang="en-US" sz="1800" i="1" dirty="0" err="1" smtClean="0"/>
              <a:t>fm</a:t>
            </a:r>
            <a:endParaRPr lang="en-US" altLang="en-US" sz="1800" i="1" dirty="0"/>
          </a:p>
        </p:txBody>
      </p:sp>
      <p:sp>
        <p:nvSpPr>
          <p:cNvPr id="4112" name="Text Box 18"/>
          <p:cNvSpPr txBox="1">
            <a:spLocks noChangeArrowheads="1"/>
          </p:cNvSpPr>
          <p:nvPr/>
        </p:nvSpPr>
        <p:spPr bwMode="auto">
          <a:xfrm>
            <a:off x="6477000" y="37338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1.5 </a:t>
            </a:r>
            <a:r>
              <a:rPr lang="en-US" altLang="en-US" sz="1800" dirty="0" smtClean="0"/>
              <a:t>Å</a:t>
            </a:r>
            <a:endParaRPr lang="en-US" altLang="en-US" sz="1800" dirty="0"/>
          </a:p>
        </p:txBody>
      </p:sp>
      <p:sp>
        <p:nvSpPr>
          <p:cNvPr id="4113" name="Text Box 19"/>
          <p:cNvSpPr txBox="1">
            <a:spLocks noChangeArrowheads="1"/>
          </p:cNvSpPr>
          <p:nvPr/>
        </p:nvSpPr>
        <p:spPr bwMode="auto">
          <a:xfrm>
            <a:off x="6553200" y="42672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9.0 </a:t>
            </a:r>
            <a:r>
              <a:rPr lang="en-US" altLang="en-US" sz="1800" i="1" dirty="0" err="1" smtClean="0"/>
              <a:t>fm</a:t>
            </a:r>
            <a:endParaRPr lang="en-US" altLang="en-US" sz="1800" i="1" dirty="0"/>
          </a:p>
        </p:txBody>
      </p:sp>
      <p:sp>
        <p:nvSpPr>
          <p:cNvPr id="4114" name="Text Box 20"/>
          <p:cNvSpPr txBox="1">
            <a:spLocks noChangeArrowheads="1"/>
          </p:cNvSpPr>
          <p:nvPr/>
        </p:nvSpPr>
        <p:spPr bwMode="auto">
          <a:xfrm>
            <a:off x="6477000" y="48006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0.75 </a:t>
            </a:r>
            <a:r>
              <a:rPr lang="en-US" altLang="en-US" sz="1800" dirty="0" smtClean="0"/>
              <a:t>Å</a:t>
            </a:r>
            <a:endParaRPr lang="en-US" altLang="en-US" sz="1800" dirty="0"/>
          </a:p>
        </p:txBody>
      </p:sp>
      <p:sp>
        <p:nvSpPr>
          <p:cNvPr id="4115" name="Line 21"/>
          <p:cNvSpPr>
            <a:spLocks noChangeShapeType="1"/>
          </p:cNvSpPr>
          <p:nvPr/>
        </p:nvSpPr>
        <p:spPr bwMode="auto">
          <a:xfrm>
            <a:off x="762000" y="6096000"/>
            <a:ext cx="716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7" name="Text Box 23"/>
          <p:cNvSpPr txBox="1">
            <a:spLocks noChangeArrowheads="1"/>
          </p:cNvSpPr>
          <p:nvPr/>
        </p:nvSpPr>
        <p:spPr bwMode="auto">
          <a:xfrm>
            <a:off x="685800" y="5410200"/>
            <a:ext cx="3886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you, walking to the student union for lunch at 2 miles per hour</a:t>
            </a:r>
          </a:p>
        </p:txBody>
      </p:sp>
      <p:graphicFrame>
        <p:nvGraphicFramePr>
          <p:cNvPr id="4118" name="Object 24"/>
          <p:cNvGraphicFramePr>
            <a:graphicFrameLocks noChangeAspect="1"/>
          </p:cNvGraphicFramePr>
          <p:nvPr/>
        </p:nvGraphicFramePr>
        <p:xfrm>
          <a:off x="6096000" y="5486400"/>
          <a:ext cx="1379538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Equation" r:id="rId4" imgW="850531" imgH="203112" progId="Equation.3">
                  <p:embed/>
                </p:oleObj>
              </mc:Choice>
              <mc:Fallback>
                <p:oleObj name="Equation" r:id="rId4" imgW="850531" imgH="203112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486400"/>
                        <a:ext cx="1379538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057400" y="6296384"/>
                <a:ext cx="2014847" cy="2907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Å=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−10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𝑚𝑒𝑡𝑒𝑟𝑠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6296384"/>
                <a:ext cx="2014847" cy="290785"/>
              </a:xfrm>
              <a:prstGeom prst="rect">
                <a:avLst/>
              </a:prstGeom>
              <a:blipFill>
                <a:blip r:embed="rId6"/>
                <a:stretch>
                  <a:fillRect l="-2121" t="-10417" r="-1515" b="-145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72182" y="6304309"/>
                <a:ext cx="3126432" cy="2907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−15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𝑚𝑒𝑡𝑒𝑟𝑠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182" y="6304309"/>
                <a:ext cx="3126432" cy="290785"/>
              </a:xfrm>
              <a:prstGeom prst="rect">
                <a:avLst/>
              </a:prstGeom>
              <a:blipFill>
                <a:blip r:embed="rId7"/>
                <a:stretch>
                  <a:fillRect l="-975" t="-10417" r="-1949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5"/>
          <p:cNvSpPr>
            <a:spLocks noChangeArrowheads="1" noChangeShapeType="1" noTextEdit="1"/>
          </p:cNvSpPr>
          <p:nvPr/>
        </p:nvSpPr>
        <p:spPr bwMode="auto">
          <a:xfrm>
            <a:off x="1066800" y="304800"/>
            <a:ext cx="6705600" cy="4953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pc="56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Scanning Electron Microscope</a:t>
            </a:r>
          </a:p>
        </p:txBody>
      </p:sp>
      <p:pic>
        <p:nvPicPr>
          <p:cNvPr id="8195" name="Picture 6" descr="semopt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0"/>
            <a:ext cx="3684588" cy="329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7" descr="humanhair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914400"/>
            <a:ext cx="3810000" cy="27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8" descr="salt4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334000"/>
            <a:ext cx="14287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9" descr="sem_rb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191000"/>
            <a:ext cx="27432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Text Box 10"/>
          <p:cNvSpPr txBox="1">
            <a:spLocks noChangeArrowheads="1"/>
          </p:cNvSpPr>
          <p:nvPr/>
        </p:nvSpPr>
        <p:spPr bwMode="auto">
          <a:xfrm>
            <a:off x="6477000" y="37338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Human hair</a:t>
            </a:r>
          </a:p>
        </p:txBody>
      </p:sp>
      <p:sp>
        <p:nvSpPr>
          <p:cNvPr id="8200" name="Text Box 11"/>
          <p:cNvSpPr txBox="1">
            <a:spLocks noChangeArrowheads="1"/>
          </p:cNvSpPr>
          <p:nvPr/>
        </p:nvSpPr>
        <p:spPr bwMode="auto">
          <a:xfrm>
            <a:off x="6400800" y="64008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Red Blood Cells</a:t>
            </a:r>
          </a:p>
        </p:txBody>
      </p:sp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1600200" y="63246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Table Salt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4"/>
          <p:cNvSpPr>
            <a:spLocks noChangeArrowheads="1" noChangeShapeType="1" noTextEdit="1"/>
          </p:cNvSpPr>
          <p:nvPr/>
        </p:nvSpPr>
        <p:spPr bwMode="auto">
          <a:xfrm>
            <a:off x="685800" y="990600"/>
            <a:ext cx="7772400" cy="1676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 dirty="0" smtClean="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the </a:t>
            </a:r>
            <a:r>
              <a:rPr lang="en-US" sz="3600" kern="10" spc="720" dirty="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realization that matter </a:t>
            </a:r>
          </a:p>
          <a:p>
            <a:pPr algn="ctr"/>
            <a:r>
              <a:rPr lang="en-US" sz="3600" kern="10" spc="720" dirty="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has wavelike properties</a:t>
            </a:r>
          </a:p>
        </p:txBody>
      </p:sp>
      <p:pic>
        <p:nvPicPr>
          <p:cNvPr id="18435" name="Picture 6" descr="wav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971800"/>
            <a:ext cx="4762500" cy="348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242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5" descr="electron_two_sl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04800"/>
            <a:ext cx="2705100" cy="643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76200" y="4343400"/>
            <a:ext cx="6477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http://www.hitachi.com/rd/portal/highlight/quantum/doubleslit/index.html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381000"/>
            <a:ext cx="4645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Wave Properties of Electrons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752600"/>
            <a:ext cx="45576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 Electron Microscope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Electrons passed through two slits and detected</a:t>
            </a:r>
          </a:p>
        </p:txBody>
      </p:sp>
    </p:spTree>
    <p:extLst>
      <p:ext uri="{BB962C8B-B14F-4D97-AF65-F5344CB8AC3E}">
        <p14:creationId xmlns:p14="http://schemas.microsoft.com/office/powerpoint/2010/main" val="20732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8"/>
          <p:cNvSpPr>
            <a:spLocks noChangeArrowheads="1" noChangeShapeType="1" noTextEdit="1"/>
          </p:cNvSpPr>
          <p:nvPr/>
        </p:nvSpPr>
        <p:spPr bwMode="auto">
          <a:xfrm>
            <a:off x="457200" y="304800"/>
            <a:ext cx="36957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What does it mean?</a:t>
            </a:r>
          </a:p>
        </p:txBody>
      </p:sp>
      <p:pic>
        <p:nvPicPr>
          <p:cNvPr id="21507" name="Picture 10" descr="electron_two_sl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04800"/>
            <a:ext cx="2705100" cy="643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 Box 11"/>
          <p:cNvSpPr txBox="1">
            <a:spLocks noChangeArrowheads="1"/>
          </p:cNvSpPr>
          <p:nvPr/>
        </p:nvSpPr>
        <p:spPr bwMode="auto">
          <a:xfrm>
            <a:off x="304800" y="838200"/>
            <a:ext cx="5715000" cy="604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dirty="0"/>
              <a:t>A large number of electrons going through a double slit will produce an interference pattern, like a wave.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dirty="0"/>
              <a:t>However, each electron makes a single impact on a phosphorescent screen-like a particle.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dirty="0"/>
              <a:t>Electrons have indivisible (as far as we know) mass and electric charge, so if you suddenly closed one of the slits, you couldn’t chop the electron in half-because it clearly is a particle.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dirty="0"/>
              <a:t>A large number of electrons fired at two simultaneously open slits, however, will eventually, once you have enough statistics, form an </a:t>
            </a:r>
            <a:r>
              <a:rPr lang="en-US" altLang="en-US" sz="1800" dirty="0" err="1"/>
              <a:t>intereference</a:t>
            </a:r>
            <a:r>
              <a:rPr lang="en-US" altLang="en-US" sz="1800" dirty="0"/>
              <a:t> pattern.  Their cumulative impact is wavelike.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dirty="0"/>
              <a:t>This leads us to believe that the behavior of electrons is governed by probabilistic laws.  --The </a:t>
            </a:r>
            <a:r>
              <a:rPr lang="en-US" altLang="en-US" sz="1800" dirty="0" err="1"/>
              <a:t>wavefunction</a:t>
            </a:r>
            <a:r>
              <a:rPr lang="en-US" altLang="en-US" sz="1800" dirty="0"/>
              <a:t> describes the probability that an electron will be found in a particular location.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 (see animation https://www.youtube.com/watch?v=Xmq_FJd1oUQ)</a:t>
            </a:r>
          </a:p>
        </p:txBody>
      </p:sp>
    </p:spTree>
    <p:extLst>
      <p:ext uri="{BB962C8B-B14F-4D97-AF65-F5344CB8AC3E}">
        <p14:creationId xmlns:p14="http://schemas.microsoft.com/office/powerpoint/2010/main" val="267685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133600"/>
            <a:ext cx="736201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are about to embark on a wave theory of matter …</a:t>
            </a:r>
          </a:p>
          <a:p>
            <a:pPr algn="ctr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 good idea to review some concepts about waves</a:t>
            </a:r>
          </a:p>
        </p:txBody>
      </p:sp>
    </p:spTree>
    <p:extLst>
      <p:ext uri="{BB962C8B-B14F-4D97-AF65-F5344CB8AC3E}">
        <p14:creationId xmlns:p14="http://schemas.microsoft.com/office/powerpoint/2010/main" val="3108843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lassical travelling wav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328" y="990600"/>
            <a:ext cx="6533072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WordArt 5"/>
          <p:cNvSpPr>
            <a:spLocks noChangeArrowheads="1" noChangeShapeType="1" noTextEdit="1"/>
          </p:cNvSpPr>
          <p:nvPr/>
        </p:nvSpPr>
        <p:spPr bwMode="auto">
          <a:xfrm>
            <a:off x="685800" y="228600"/>
            <a:ext cx="7477125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Anatomy of a classical travelling wave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990600"/>
            <a:ext cx="215155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example: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Wave on a string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Snapshot at some time t</a:t>
            </a:r>
          </a:p>
        </p:txBody>
      </p:sp>
    </p:spTree>
    <p:extLst>
      <p:ext uri="{BB962C8B-B14F-4D97-AF65-F5344CB8AC3E}">
        <p14:creationId xmlns:p14="http://schemas.microsoft.com/office/powerpoint/2010/main" val="167470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>
        <a:spAutoFit/>
      </a:bodyPr>
      <a:lstStyle>
        <a:defPPr>
          <a:defRPr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  <a:txDef>
      <a:spPr>
        <a:noFill/>
      </a:spPr>
      <a:bodyPr wrap="none" rtlCol="0">
        <a:spAutoFit/>
      </a:bodyPr>
      <a:lstStyle>
        <a:defPPr>
          <a:defRPr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3623</TotalTime>
  <Words>648</Words>
  <Application>Microsoft Office PowerPoint</Application>
  <PresentationFormat>On-screen Show (4:3)</PresentationFormat>
  <Paragraphs>88</Paragraphs>
  <Slides>12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Arial Black</vt:lpstr>
      <vt:lpstr>Calibri</vt:lpstr>
      <vt:lpstr>Cambria Math</vt:lpstr>
      <vt:lpstr>Comic Sans MS</vt:lpstr>
      <vt:lpstr>Impact</vt:lpstr>
      <vt:lpstr>MT Extra</vt:lpstr>
      <vt:lpstr>SymbolPS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Chicago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Kara Hoffman</dc:creator>
  <cp:lastModifiedBy>Steven Mark Anlage</cp:lastModifiedBy>
  <cp:revision>93</cp:revision>
  <dcterms:created xsi:type="dcterms:W3CDTF">2005-02-23T18:47:06Z</dcterms:created>
  <dcterms:modified xsi:type="dcterms:W3CDTF">2019-10-11T16:45:56Z</dcterms:modified>
</cp:coreProperties>
</file>